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59" r:id="rId6"/>
    <p:sldId id="272" r:id="rId7"/>
    <p:sldId id="273" r:id="rId8"/>
    <p:sldId id="260" r:id="rId9"/>
    <p:sldId id="274" r:id="rId10"/>
    <p:sldId id="275" r:id="rId11"/>
    <p:sldId id="278" r:id="rId12"/>
    <p:sldId id="277" r:id="rId13"/>
    <p:sldId id="262" r:id="rId14"/>
    <p:sldId id="280" r:id="rId15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Aileron Heavy Bold" panose="020B0604020202020204" charset="0"/>
      <p:regular r:id="rId21"/>
    </p:embeddedFont>
    <p:embeddedFont>
      <p:font typeface="Aileron Regular" panose="020B0604020202020204" charset="0"/>
      <p:regular r:id="rId22"/>
    </p:embeddedFont>
    <p:embeddedFont>
      <p:font typeface="Assistant Regular" panose="020B0604020202020204" charset="-79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9" d="100"/>
          <a:sy n="59" d="100"/>
        </p:scale>
        <p:origin x="-418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6E0170-43FB-4082-A104-28795A895B11}" type="datetimeFigureOut">
              <a:rPr lang="en-IN" smtClean="0"/>
              <a:t>19-07-2020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912F18-5F26-45E9-92F8-541CD0BA7F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607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12F18-5F26-45E9-92F8-541CD0BA7FB5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401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920301"/>
            <a:ext cx="10724012" cy="4334885"/>
            <a:chOff x="0" y="19051"/>
            <a:chExt cx="14298683" cy="5779846"/>
          </a:xfrm>
        </p:grpSpPr>
        <p:sp>
          <p:nvSpPr>
            <p:cNvPr id="3" name="TextBox 3"/>
            <p:cNvSpPr txBox="1"/>
            <p:nvPr/>
          </p:nvSpPr>
          <p:spPr>
            <a:xfrm>
              <a:off x="0" y="4752884"/>
              <a:ext cx="9499198" cy="10460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20"/>
                </a:lnSpc>
                <a:spcBef>
                  <a:spcPct val="0"/>
                </a:spcBef>
              </a:pPr>
              <a:r>
                <a:rPr lang="en-US" sz="4800" dirty="0" err="1" smtClean="0">
                  <a:solidFill>
                    <a:srgbClr val="731F7D"/>
                  </a:solidFill>
                  <a:latin typeface="Halant Medium Italics"/>
                </a:rPr>
                <a:t>Sevak</a:t>
              </a:r>
              <a:endParaRPr lang="en-US" sz="4800" dirty="0">
                <a:solidFill>
                  <a:srgbClr val="731F7D"/>
                </a:solidFill>
                <a:latin typeface="Halant Medium Italics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051"/>
              <a:ext cx="14298683" cy="4206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2284"/>
                </a:lnSpc>
              </a:pPr>
              <a:r>
                <a:rPr lang="en-US" sz="8000" dirty="0" smtClean="0">
                  <a:solidFill>
                    <a:srgbClr val="000000"/>
                  </a:solidFill>
                  <a:latin typeface="HK Grotesk Bold"/>
                </a:rPr>
                <a:t>D</a:t>
              </a:r>
              <a:r>
                <a:rPr lang="en-US" sz="8000" b="1" dirty="0" smtClean="0"/>
                <a:t>etailed </a:t>
              </a:r>
              <a:r>
                <a:rPr lang="en-US" sz="8000" b="1" dirty="0"/>
                <a:t>Solution Design and </a:t>
              </a:r>
              <a:r>
                <a:rPr lang="en-US" sz="8000" b="1" dirty="0" smtClean="0"/>
                <a:t>Architecture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5624184">
            <a:off x="10897802" y="-1353878"/>
            <a:ext cx="9054625" cy="805861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17281">
            <a:off x="7304671" y="971407"/>
            <a:ext cx="1811240" cy="171615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0567437">
            <a:off x="16126494" y="6825098"/>
            <a:ext cx="3789612" cy="36238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358071" y="525566"/>
            <a:ext cx="4986471" cy="1704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700" dirty="0"/>
              <a:t>Creation of an </a:t>
            </a:r>
            <a:r>
              <a:rPr lang="en-US" sz="2700" dirty="0" err="1"/>
              <a:t>IoT</a:t>
            </a:r>
            <a:r>
              <a:rPr lang="en-US" sz="2700" dirty="0"/>
              <a:t> based sanitation worker safety system.</a:t>
            </a:r>
            <a:endParaRPr lang="en-IN" sz="2700" dirty="0"/>
          </a:p>
        </p:txBody>
      </p:sp>
      <p:sp>
        <p:nvSpPr>
          <p:cNvPr id="5" name="Rectangle 4"/>
          <p:cNvSpPr/>
          <p:nvPr/>
        </p:nvSpPr>
        <p:spPr>
          <a:xfrm>
            <a:off x="3810357" y="2768837"/>
            <a:ext cx="4242987" cy="1525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700" dirty="0"/>
              <a:t>Head Gear</a:t>
            </a:r>
            <a:endParaRPr lang="en-IN" sz="2700" dirty="0"/>
          </a:p>
        </p:txBody>
      </p:sp>
      <p:sp>
        <p:nvSpPr>
          <p:cNvPr id="6" name="Rectangle 5"/>
          <p:cNvSpPr/>
          <p:nvPr/>
        </p:nvSpPr>
        <p:spPr>
          <a:xfrm>
            <a:off x="10062673" y="2777375"/>
            <a:ext cx="3781514" cy="1525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700" dirty="0"/>
              <a:t>Watch</a:t>
            </a:r>
            <a:endParaRPr lang="en-IN" sz="2700" dirty="0"/>
          </a:p>
        </p:txBody>
      </p:sp>
      <p:sp>
        <p:nvSpPr>
          <p:cNvPr id="7" name="Rectangle 6"/>
          <p:cNvSpPr/>
          <p:nvPr/>
        </p:nvSpPr>
        <p:spPr>
          <a:xfrm>
            <a:off x="5076193" y="4597636"/>
            <a:ext cx="2025353" cy="888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Temperature sensor(DHT22)</a:t>
            </a:r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5089021" y="5734219"/>
            <a:ext cx="2025353" cy="888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Gas </a:t>
            </a:r>
            <a:r>
              <a:rPr lang="en-US" dirty="0" smtClean="0"/>
              <a:t>Sensors(Mq2,Mq9</a:t>
            </a:r>
            <a:r>
              <a:rPr lang="en-US" dirty="0"/>
              <a:t>)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5089019" y="6870802"/>
            <a:ext cx="2025353" cy="888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GPS(Neo 6M)</a:t>
            </a:r>
            <a:endParaRPr lang="en-IN" dirty="0"/>
          </a:p>
        </p:txBody>
      </p:sp>
      <p:sp>
        <p:nvSpPr>
          <p:cNvPr id="13" name="Rectangle 12"/>
          <p:cNvSpPr/>
          <p:nvPr/>
        </p:nvSpPr>
        <p:spPr>
          <a:xfrm>
            <a:off x="5076191" y="8007385"/>
            <a:ext cx="2025353" cy="888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Ultrasonic sensor</a:t>
            </a:r>
            <a:endParaRPr lang="en-IN" dirty="0"/>
          </a:p>
        </p:txBody>
      </p:sp>
      <p:sp>
        <p:nvSpPr>
          <p:cNvPr id="15" name="Rectangle 14"/>
          <p:cNvSpPr/>
          <p:nvPr/>
        </p:nvSpPr>
        <p:spPr>
          <a:xfrm>
            <a:off x="10998439" y="4534060"/>
            <a:ext cx="2025353" cy="888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Pulse </a:t>
            </a:r>
            <a:r>
              <a:rPr lang="en-US" dirty="0" smtClean="0"/>
              <a:t>sensor(</a:t>
            </a:r>
            <a:r>
              <a:rPr lang="en-US" dirty="0" err="1" smtClean="0"/>
              <a:t>Sen</a:t>
            </a:r>
            <a:r>
              <a:rPr lang="en-US" dirty="0" smtClean="0"/>
              <a:t> 11574)</a:t>
            </a:r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10998439" y="5738494"/>
            <a:ext cx="2025353" cy="888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Fall sensor(MPU6050)</a:t>
            </a:r>
            <a:endParaRPr lang="en-IN" dirty="0"/>
          </a:p>
        </p:txBody>
      </p:sp>
      <p:sp>
        <p:nvSpPr>
          <p:cNvPr id="17" name="Rectangle 16"/>
          <p:cNvSpPr/>
          <p:nvPr/>
        </p:nvSpPr>
        <p:spPr>
          <a:xfrm>
            <a:off x="10998439" y="6918880"/>
            <a:ext cx="2025353" cy="8887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Emergency button</a:t>
            </a:r>
            <a:endParaRPr lang="en-IN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6088869" y="4317765"/>
            <a:ext cx="9" cy="2798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2"/>
            <a:endCxn id="11" idx="0"/>
          </p:cNvCxnSpPr>
          <p:nvPr/>
        </p:nvCxnSpPr>
        <p:spPr>
          <a:xfrm>
            <a:off x="6088869" y="5486399"/>
            <a:ext cx="12828" cy="2478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1" idx="2"/>
            <a:endCxn id="12" idx="0"/>
          </p:cNvCxnSpPr>
          <p:nvPr/>
        </p:nvCxnSpPr>
        <p:spPr>
          <a:xfrm flipH="1">
            <a:off x="6101696" y="6622982"/>
            <a:ext cx="2" cy="2478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13" idx="0"/>
          </p:cNvCxnSpPr>
          <p:nvPr/>
        </p:nvCxnSpPr>
        <p:spPr>
          <a:xfrm flipH="1">
            <a:off x="6088868" y="7759565"/>
            <a:ext cx="12828" cy="2478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2011114" y="4254189"/>
            <a:ext cx="38457" cy="2798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5" idx="2"/>
            <a:endCxn id="16" idx="0"/>
          </p:cNvCxnSpPr>
          <p:nvPr/>
        </p:nvCxnSpPr>
        <p:spPr>
          <a:xfrm>
            <a:off x="12011115" y="5422823"/>
            <a:ext cx="0" cy="31567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6" idx="2"/>
            <a:endCxn id="17" idx="0"/>
          </p:cNvCxnSpPr>
          <p:nvPr/>
        </p:nvCxnSpPr>
        <p:spPr>
          <a:xfrm>
            <a:off x="12011115" y="6627257"/>
            <a:ext cx="0" cy="2916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2"/>
          </p:cNvCxnSpPr>
          <p:nvPr/>
        </p:nvCxnSpPr>
        <p:spPr>
          <a:xfrm flipH="1">
            <a:off x="8844898" y="2230453"/>
            <a:ext cx="6410" cy="2948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088878" y="2525282"/>
            <a:ext cx="54094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6088878" y="2525282"/>
            <a:ext cx="12819" cy="2670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1498367" y="2525282"/>
            <a:ext cx="0" cy="2670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3348884" y="5097561"/>
            <a:ext cx="92294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3348884" y="6326019"/>
            <a:ext cx="92294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3348884" y="7315182"/>
            <a:ext cx="92294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3348884" y="8445351"/>
            <a:ext cx="92294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3511969" y="5042016"/>
            <a:ext cx="92294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13511969" y="6197822"/>
            <a:ext cx="92294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13511969" y="7308768"/>
            <a:ext cx="92294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922937" y="4759994"/>
            <a:ext cx="2217635" cy="3973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700" dirty="0"/>
              <a:t>Real time data and alerts if needed managed by </a:t>
            </a:r>
          </a:p>
          <a:p>
            <a:pPr algn="ctr"/>
            <a:r>
              <a:rPr lang="en-US" sz="2700" dirty="0" smtClean="0"/>
              <a:t>IBM Cloud </a:t>
            </a:r>
            <a:endParaRPr lang="en-IN" sz="2700" dirty="0"/>
          </a:p>
        </p:txBody>
      </p:sp>
      <p:sp>
        <p:nvSpPr>
          <p:cNvPr id="68" name="Rectangle 67"/>
          <p:cNvSpPr/>
          <p:nvPr/>
        </p:nvSpPr>
        <p:spPr>
          <a:xfrm>
            <a:off x="14735623" y="4636607"/>
            <a:ext cx="2217635" cy="3973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700" dirty="0"/>
              <a:t>Real time data and alerts if needed managed by </a:t>
            </a:r>
            <a:endParaRPr lang="en-US" sz="2700" dirty="0" smtClean="0"/>
          </a:p>
          <a:p>
            <a:pPr algn="ctr"/>
            <a:r>
              <a:rPr lang="en-US" sz="2700" dirty="0" smtClean="0"/>
              <a:t>IBM Cloud</a:t>
            </a:r>
            <a:endParaRPr lang="en-IN" sz="2700" dirty="0"/>
          </a:p>
        </p:txBody>
      </p:sp>
      <p:sp>
        <p:nvSpPr>
          <p:cNvPr id="2" name="Rectangle 1"/>
          <p:cNvSpPr/>
          <p:nvPr/>
        </p:nvSpPr>
        <p:spPr>
          <a:xfrm>
            <a:off x="500565" y="272578"/>
            <a:ext cx="3309791" cy="11054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7872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Aileron Heavy Bold"/>
              </a:rPr>
              <a:t>Design Map</a:t>
            </a:r>
          </a:p>
        </p:txBody>
      </p:sp>
    </p:spTree>
    <p:extLst>
      <p:ext uri="{BB962C8B-B14F-4D97-AF65-F5344CB8AC3E}">
        <p14:creationId xmlns:p14="http://schemas.microsoft.com/office/powerpoint/2010/main" val="250799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925"/>
            <a:ext cx="8229600" cy="1143000"/>
          </a:xfrm>
        </p:spPr>
        <p:txBody>
          <a:bodyPr/>
          <a:lstStyle/>
          <a:p>
            <a:r>
              <a:rPr lang="en-US" dirty="0" smtClean="0"/>
              <a:t>Detailed Design And Architecture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740391" y="4780697"/>
            <a:ext cx="1905000" cy="1676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Sensor Data</a:t>
            </a:r>
            <a:endParaRPr lang="en-IN" sz="28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701120" y="5452281"/>
            <a:ext cx="838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3539320" y="3678072"/>
            <a:ext cx="2667000" cy="3429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NodeMcu acts as</a:t>
            </a:r>
          </a:p>
          <a:p>
            <a:pPr algn="ctr"/>
            <a:r>
              <a:rPr lang="en-US" sz="2800" dirty="0" smtClean="0"/>
              <a:t>Gateway</a:t>
            </a:r>
          </a:p>
          <a:p>
            <a:pPr algn="ctr"/>
            <a:r>
              <a:rPr lang="en-US" sz="2800" dirty="0" smtClean="0"/>
              <a:t>MQTT client</a:t>
            </a:r>
            <a:endParaRPr lang="en-IN" sz="28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181868" y="5437264"/>
            <a:ext cx="12237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313795" y="4785815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Wifi</a:t>
            </a:r>
            <a:r>
              <a:rPr lang="en-US" dirty="0" smtClean="0"/>
              <a:t> and MQTT</a:t>
            </a:r>
            <a:endParaRPr lang="en-IN" dirty="0"/>
          </a:p>
        </p:txBody>
      </p:sp>
      <p:sp>
        <p:nvSpPr>
          <p:cNvPr id="14" name="Flowchart: Magnetic Disk 13"/>
          <p:cNvSpPr/>
          <p:nvPr/>
        </p:nvSpPr>
        <p:spPr>
          <a:xfrm>
            <a:off x="12066324" y="4688006"/>
            <a:ext cx="1901586" cy="14478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Cloudant</a:t>
            </a:r>
            <a:r>
              <a:rPr lang="en-US" sz="2800" dirty="0" smtClean="0"/>
              <a:t> Database</a:t>
            </a:r>
            <a:endParaRPr lang="en-IN" sz="2800" dirty="0"/>
          </a:p>
        </p:txBody>
      </p:sp>
      <p:sp>
        <p:nvSpPr>
          <p:cNvPr id="15" name="Rounded Rectangle 14"/>
          <p:cNvSpPr/>
          <p:nvPr/>
        </p:nvSpPr>
        <p:spPr>
          <a:xfrm>
            <a:off x="7405617" y="4522674"/>
            <a:ext cx="3199262" cy="2438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IBM </a:t>
            </a:r>
            <a:r>
              <a:rPr lang="en-US" sz="2800" dirty="0" err="1" smtClean="0"/>
              <a:t>IoT</a:t>
            </a:r>
            <a:r>
              <a:rPr lang="en-US" sz="2800" dirty="0" smtClean="0"/>
              <a:t> platform</a:t>
            </a:r>
          </a:p>
          <a:p>
            <a:pPr algn="ctr"/>
            <a:r>
              <a:rPr lang="en-US" sz="2800" dirty="0" smtClean="0"/>
              <a:t>MQTT Broker</a:t>
            </a:r>
          </a:p>
          <a:p>
            <a:pPr algn="ctr"/>
            <a:r>
              <a:rPr lang="en-US" sz="2800" dirty="0" smtClean="0"/>
              <a:t>Device Management</a:t>
            </a:r>
            <a:endParaRPr lang="en-IN" sz="28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0805330" y="5411906"/>
            <a:ext cx="11441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0744197" y="5042574"/>
            <a:ext cx="1516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Connector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11808724" y="1838741"/>
            <a:ext cx="2359924" cy="14509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Nodered</a:t>
            </a:r>
            <a:endParaRPr lang="en-IN" sz="2800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0619095" y="2400300"/>
            <a:ext cx="11157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10590662" y="3289679"/>
            <a:ext cx="1144139" cy="12329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/>
          <p:cNvSpPr/>
          <p:nvPr/>
        </p:nvSpPr>
        <p:spPr>
          <a:xfrm>
            <a:off x="15386710" y="1719913"/>
            <a:ext cx="2054557" cy="154610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Twilio</a:t>
            </a:r>
            <a:endParaRPr lang="en-IN" sz="2800" dirty="0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14325600" y="2400300"/>
            <a:ext cx="1295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14325600" y="2705100"/>
            <a:ext cx="1295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4554200" y="2069337"/>
            <a:ext cx="832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GET</a:t>
            </a:r>
            <a:endParaRPr lang="en-IN" dirty="0"/>
          </a:p>
        </p:txBody>
      </p:sp>
      <p:sp>
        <p:nvSpPr>
          <p:cNvPr id="32" name="TextBox 31"/>
          <p:cNvSpPr txBox="1"/>
          <p:nvPr/>
        </p:nvSpPr>
        <p:spPr>
          <a:xfrm>
            <a:off x="14322755" y="286442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</a:t>
            </a:r>
            <a:endParaRPr lang="en-IN" dirty="0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12985839" y="3363961"/>
            <a:ext cx="0" cy="120413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845755" y="1726426"/>
            <a:ext cx="2589662" cy="14244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Dashboard and Alerts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79606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the user sees?</a:t>
            </a:r>
            <a:endParaRPr lang="en-IN" dirty="0"/>
          </a:p>
        </p:txBody>
      </p:sp>
      <p:sp>
        <p:nvSpPr>
          <p:cNvPr id="5" name="Oval 4"/>
          <p:cNvSpPr/>
          <p:nvPr/>
        </p:nvSpPr>
        <p:spPr>
          <a:xfrm>
            <a:off x="1371600" y="3009900"/>
            <a:ext cx="1905000" cy="1371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ADMIN</a:t>
            </a:r>
            <a:endParaRPr lang="en-IN" sz="2800" dirty="0"/>
          </a:p>
        </p:txBody>
      </p:sp>
      <p:sp>
        <p:nvSpPr>
          <p:cNvPr id="6" name="Oval 5"/>
          <p:cNvSpPr/>
          <p:nvPr/>
        </p:nvSpPr>
        <p:spPr>
          <a:xfrm>
            <a:off x="1371600" y="5676900"/>
            <a:ext cx="1905000" cy="1371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USER</a:t>
            </a:r>
            <a:endParaRPr lang="en-IN" sz="2800" dirty="0"/>
          </a:p>
        </p:txBody>
      </p:sp>
      <p:sp>
        <p:nvSpPr>
          <p:cNvPr id="7" name="Rectangle 6"/>
          <p:cNvSpPr/>
          <p:nvPr/>
        </p:nvSpPr>
        <p:spPr>
          <a:xfrm>
            <a:off x="4181048" y="4343400"/>
            <a:ext cx="32766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WEBSITE</a:t>
            </a:r>
            <a:endParaRPr lang="en-IN" sz="2800" dirty="0"/>
          </a:p>
        </p:txBody>
      </p:sp>
      <p:sp>
        <p:nvSpPr>
          <p:cNvPr id="8" name="Rectangle 7"/>
          <p:cNvSpPr/>
          <p:nvPr/>
        </p:nvSpPr>
        <p:spPr>
          <a:xfrm>
            <a:off x="9982200" y="3250726"/>
            <a:ext cx="12954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LOGIN</a:t>
            </a:r>
            <a:endParaRPr lang="en-IN" sz="2800" dirty="0"/>
          </a:p>
        </p:txBody>
      </p:sp>
      <p:sp>
        <p:nvSpPr>
          <p:cNvPr id="9" name="Rectangle 8"/>
          <p:cNvSpPr/>
          <p:nvPr/>
        </p:nvSpPr>
        <p:spPr>
          <a:xfrm>
            <a:off x="9906852" y="5219700"/>
            <a:ext cx="2818548" cy="148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EMPLOYMENT REGISTRATION</a:t>
            </a:r>
            <a:endParaRPr lang="en-IN" sz="2800" dirty="0"/>
          </a:p>
        </p:txBody>
      </p:sp>
      <p:sp>
        <p:nvSpPr>
          <p:cNvPr id="43" name="Oval 42"/>
          <p:cNvSpPr/>
          <p:nvPr/>
        </p:nvSpPr>
        <p:spPr>
          <a:xfrm>
            <a:off x="12954000" y="3086100"/>
            <a:ext cx="2638567" cy="14244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Dashboard </a:t>
            </a:r>
            <a:r>
              <a:rPr lang="en-US" sz="2800" dirty="0"/>
              <a:t>a</a:t>
            </a:r>
            <a:r>
              <a:rPr lang="en-US" sz="2800" dirty="0" smtClean="0"/>
              <a:t>nd Alerts</a:t>
            </a:r>
            <a:endParaRPr lang="en-IN" sz="2800" dirty="0"/>
          </a:p>
        </p:txBody>
      </p:sp>
      <p:cxnSp>
        <p:nvCxnSpPr>
          <p:cNvPr id="46" name="Straight Arrow Connector 45"/>
          <p:cNvCxnSpPr/>
          <p:nvPr/>
        </p:nvCxnSpPr>
        <p:spPr>
          <a:xfrm>
            <a:off x="11557379" y="3833883"/>
            <a:ext cx="1371600" cy="26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3200400" y="4152900"/>
            <a:ext cx="838200" cy="53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3301621" y="5448300"/>
            <a:ext cx="813179" cy="53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7600096" y="3833883"/>
            <a:ext cx="2001104" cy="852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7600096" y="5219700"/>
            <a:ext cx="2102325" cy="76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4030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46566" y="7171898"/>
            <a:ext cx="2729129" cy="25858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6185645">
            <a:off x="-1867548" y="60686"/>
            <a:ext cx="9901401" cy="881224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213878" y="3619506"/>
            <a:ext cx="5307614" cy="2134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 dirty="0" smtClean="0">
                <a:solidFill>
                  <a:srgbClr val="FFFFFF"/>
                </a:solidFill>
                <a:latin typeface="HK Grotesk Bold"/>
              </a:rPr>
              <a:t>Design And Architecture</a:t>
            </a:r>
            <a:endParaRPr lang="en-US" sz="7072" dirty="0">
              <a:solidFill>
                <a:srgbClr val="FFFFFF"/>
              </a:solidFill>
              <a:latin typeface="HK Grotesk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7083089" y="303005"/>
            <a:ext cx="1517793" cy="1451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2023740" y="2770134"/>
            <a:ext cx="4530710" cy="6976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The sensor data is collected real time. Node </a:t>
            </a:r>
            <a:r>
              <a:rPr lang="en-US" sz="2400" spc="-24" dirty="0" err="1" smtClean="0">
                <a:solidFill>
                  <a:srgbClr val="FFFFFF"/>
                </a:solidFill>
                <a:latin typeface="Assistant Regular"/>
              </a:rPr>
              <a:t>mcu</a:t>
            </a: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 acts as a gateway and using </a:t>
            </a:r>
            <a:r>
              <a:rPr lang="en-US" sz="2400" spc="-24" dirty="0" err="1" smtClean="0">
                <a:solidFill>
                  <a:srgbClr val="FFFFFF"/>
                </a:solidFill>
                <a:latin typeface="Assistant Regular"/>
              </a:rPr>
              <a:t>mqtt</a:t>
            </a: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 is connected to </a:t>
            </a:r>
            <a:r>
              <a:rPr lang="en-US" sz="2400" spc="-24" dirty="0" err="1" smtClean="0">
                <a:solidFill>
                  <a:srgbClr val="FFFFFF"/>
                </a:solidFill>
                <a:latin typeface="Assistant Regular"/>
              </a:rPr>
              <a:t>IoT</a:t>
            </a: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 platform. The main dashboard and alert features are employed using node-red. A </a:t>
            </a:r>
            <a:r>
              <a:rPr lang="en-US" sz="2400" spc="-24" dirty="0" err="1" smtClean="0">
                <a:solidFill>
                  <a:srgbClr val="FFFFFF"/>
                </a:solidFill>
                <a:latin typeface="Assistant Regular"/>
              </a:rPr>
              <a:t>twilio</a:t>
            </a: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 node facilitates calls and </a:t>
            </a:r>
            <a:r>
              <a:rPr lang="en-US" sz="2400" spc="-24" dirty="0" err="1" smtClean="0">
                <a:solidFill>
                  <a:srgbClr val="FFFFFF"/>
                </a:solidFill>
                <a:latin typeface="Assistant Regular"/>
              </a:rPr>
              <a:t>sms</a:t>
            </a: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 alerts.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The user or the admin goes to the landing page of </a:t>
            </a:r>
            <a:r>
              <a:rPr lang="en-US" sz="2400" spc="-24" dirty="0" err="1" smtClean="0">
                <a:solidFill>
                  <a:srgbClr val="FFFFFF"/>
                </a:solidFill>
                <a:latin typeface="Assistant Regular"/>
              </a:rPr>
              <a:t>Sevak.He</a:t>
            </a: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 can login and hence can view the dashboard and alerts </a:t>
            </a:r>
            <a:r>
              <a:rPr lang="en-US" sz="2400" spc="-24" dirty="0" err="1" smtClean="0">
                <a:solidFill>
                  <a:srgbClr val="FFFFFF"/>
                </a:solidFill>
                <a:latin typeface="Assistant Regular"/>
              </a:rPr>
              <a:t>sent.The</a:t>
            </a: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 data is stored in database for future reference.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 spc="-24" dirty="0" smtClean="0">
                <a:solidFill>
                  <a:srgbClr val="FFFFFF"/>
                </a:solidFill>
                <a:latin typeface="Assistant Regular"/>
              </a:rPr>
              <a:t>In addition there is an employment registration form that is considered a future scope of the project.</a:t>
            </a:r>
            <a:endParaRPr lang="en-US" sz="2400" spc="-24" dirty="0">
              <a:solidFill>
                <a:srgbClr val="FFFFFF"/>
              </a:solidFill>
              <a:latin typeface="Assistant Regular"/>
            </a:endParaRPr>
          </a:p>
          <a:p>
            <a:pPr>
              <a:lnSpc>
                <a:spcPts val="3360"/>
              </a:lnSpc>
              <a:spcBef>
                <a:spcPct val="0"/>
              </a:spcBef>
            </a:pPr>
            <a:endParaRPr lang="en-US" sz="2400" spc="-24" dirty="0">
              <a:solidFill>
                <a:srgbClr val="FFFFFF"/>
              </a:solidFill>
              <a:latin typeface="Assistant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846566" y="7171898"/>
            <a:ext cx="2729129" cy="25858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6185645">
            <a:off x="-1867548" y="60686"/>
            <a:ext cx="9901401" cy="881224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213878" y="3619506"/>
            <a:ext cx="5307614" cy="1070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 dirty="0" smtClean="0">
                <a:solidFill>
                  <a:srgbClr val="FFFFFF"/>
                </a:solidFill>
                <a:latin typeface="HK Grotesk Bold"/>
              </a:rPr>
              <a:t>Conclusion</a:t>
            </a:r>
            <a:endParaRPr lang="en-US" sz="7072" dirty="0">
              <a:solidFill>
                <a:srgbClr val="FFFFFF"/>
              </a:solidFill>
              <a:latin typeface="HK Grotesk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447366">
            <a:off x="7083089" y="303005"/>
            <a:ext cx="1517793" cy="1451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1125200" y="2770134"/>
            <a:ext cx="6629400" cy="39241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3200" dirty="0" err="1" smtClean="0">
                <a:solidFill>
                  <a:srgbClr val="FFFFFF"/>
                </a:solidFill>
                <a:latin typeface="HK Grotesk Bold"/>
              </a:rPr>
              <a:t>Sevak</a:t>
            </a:r>
            <a:r>
              <a:rPr lang="en-US" sz="3200" dirty="0" smtClean="0">
                <a:solidFill>
                  <a:srgbClr val="FFFFFF"/>
                </a:solidFill>
                <a:latin typeface="HK Grotesk Bold"/>
              </a:rPr>
              <a:t> </a:t>
            </a:r>
            <a:r>
              <a:rPr lang="en-US" sz="3200" dirty="0" smtClean="0">
                <a:solidFill>
                  <a:srgbClr val="FFFFFF"/>
                </a:solidFill>
                <a:latin typeface="HK Grotesk Bold"/>
              </a:rPr>
              <a:t>was  developed to protect the lives of the sanitation workers.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HK Grotesk Bold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3200" dirty="0" smtClean="0">
                <a:solidFill>
                  <a:srgbClr val="FFFFFF"/>
                </a:solidFill>
                <a:latin typeface="HK Grotesk Bold"/>
              </a:rPr>
              <a:t>It has been designed and developed to accommodate different sensors and gather data in real time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3200" spc="-24" dirty="0">
              <a:solidFill>
                <a:srgbClr val="FFFFFF"/>
              </a:solidFill>
              <a:latin typeface="HK Grotesk Bold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endParaRPr lang="en-US" sz="3200" spc="-24" dirty="0">
              <a:solidFill>
                <a:srgbClr val="FFFFFF"/>
              </a:solidFill>
              <a:latin typeface="Assistant Regular"/>
            </a:endParaRPr>
          </a:p>
          <a:p>
            <a:pPr>
              <a:lnSpc>
                <a:spcPts val="3360"/>
              </a:lnSpc>
              <a:spcBef>
                <a:spcPct val="0"/>
              </a:spcBef>
            </a:pPr>
            <a:endParaRPr lang="en-US" sz="3200" spc="-24" dirty="0">
              <a:solidFill>
                <a:srgbClr val="FFFFFF"/>
              </a:solidFill>
              <a:latin typeface="Assistan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57081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379" b="1161"/>
          <a:stretch>
            <a:fillRect/>
          </a:stretch>
        </p:blipFill>
        <p:spPr>
          <a:xfrm rot="1298824">
            <a:off x="12555249" y="4939834"/>
            <a:ext cx="6575294" cy="72687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8597713" y="7771526"/>
            <a:ext cx="1844500" cy="17476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378125">
            <a:off x="12070219" y="-1362141"/>
            <a:ext cx="4943405" cy="572319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85478" y="419511"/>
            <a:ext cx="11149322" cy="6042462"/>
            <a:chOff x="-590963" y="-1777452"/>
            <a:chExt cx="14865763" cy="4761294"/>
          </a:xfrm>
        </p:grpSpPr>
        <p:sp>
          <p:nvSpPr>
            <p:cNvPr id="6" name="TextBox 6"/>
            <p:cNvSpPr txBox="1"/>
            <p:nvPr/>
          </p:nvSpPr>
          <p:spPr>
            <a:xfrm>
              <a:off x="-590963" y="-1777452"/>
              <a:ext cx="11912647" cy="16072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 dirty="0" smtClean="0">
                  <a:solidFill>
                    <a:srgbClr val="FFFFFF"/>
                  </a:solidFill>
                  <a:latin typeface="HK Grotesk Bold"/>
                </a:rPr>
                <a:t>Introduction</a:t>
              </a:r>
              <a:endParaRPr lang="en-US" sz="8000" dirty="0">
                <a:solidFill>
                  <a:srgbClr val="FFFFFF"/>
                </a:solidFill>
                <a:latin typeface="HK Grotesk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2514541" cy="1378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15"/>
                </a:lnSpc>
                <a:spcBef>
                  <a:spcPct val="0"/>
                </a:spcBef>
              </a:pPr>
              <a:endParaRPr lang="en-US" sz="6877" u="none" dirty="0">
                <a:solidFill>
                  <a:srgbClr val="FFFFFF">
                    <a:alpha val="60000"/>
                  </a:srgbClr>
                </a:solidFill>
                <a:latin typeface="HK Grotesk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-590963" y="-431640"/>
              <a:ext cx="14865763" cy="34154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>
                <a:lnSpc>
                  <a:spcPts val="2856"/>
                </a:lnSpc>
                <a:spcBef>
                  <a:spcPct val="0"/>
                </a:spcBef>
              </a:pPr>
              <a:r>
                <a:rPr lang="en-US" sz="3200" spc="31" dirty="0">
                  <a:solidFill>
                    <a:srgbClr val="F3F3F3"/>
                  </a:solidFill>
                  <a:latin typeface="Aileron Regular"/>
                </a:rPr>
                <a:t>The goal of </a:t>
              </a:r>
              <a:r>
                <a:rPr lang="en-US" sz="3200" spc="31" dirty="0" err="1" smtClean="0">
                  <a:solidFill>
                    <a:srgbClr val="F3F3F3"/>
                  </a:solidFill>
                  <a:latin typeface="Aileron Regular"/>
                </a:rPr>
                <a:t>Sevak</a:t>
              </a:r>
              <a:r>
                <a:rPr lang="en-US" sz="3200" spc="31" dirty="0" smtClean="0">
                  <a:solidFill>
                    <a:srgbClr val="F3F3F3"/>
                  </a:solidFill>
                  <a:latin typeface="Aileron Regular"/>
                </a:rPr>
                <a:t> </a:t>
              </a:r>
              <a:r>
                <a:rPr lang="en-US" sz="3200" spc="31" dirty="0">
                  <a:solidFill>
                    <a:srgbClr val="F3F3F3"/>
                  </a:solidFill>
                  <a:latin typeface="Aileron Regular"/>
                </a:rPr>
                <a:t>is to create </a:t>
              </a:r>
              <a:r>
                <a:rPr lang="en-US" sz="3200" spc="31" dirty="0" smtClean="0">
                  <a:solidFill>
                    <a:srgbClr val="F3F3F3"/>
                  </a:solidFill>
                  <a:latin typeface="Aileron Regular"/>
                </a:rPr>
                <a:t>a </a:t>
              </a:r>
              <a:r>
                <a:rPr lang="en-US" sz="3200" spc="31" dirty="0">
                  <a:solidFill>
                    <a:srgbClr val="F3F3F3"/>
                  </a:solidFill>
                  <a:latin typeface="Aileron Regular"/>
                </a:rPr>
                <a:t>smart </a:t>
              </a:r>
              <a:r>
                <a:rPr lang="en-US" sz="3200" spc="31" dirty="0" err="1">
                  <a:solidFill>
                    <a:srgbClr val="F3F3F3"/>
                  </a:solidFill>
                  <a:latin typeface="Aileron Regular"/>
                </a:rPr>
                <a:t>IoT</a:t>
              </a:r>
              <a:r>
                <a:rPr lang="en-US" sz="3200" spc="31" dirty="0">
                  <a:solidFill>
                    <a:srgbClr val="F3F3F3"/>
                  </a:solidFill>
                  <a:latin typeface="Aileron Regular"/>
                </a:rPr>
                <a:t> </a:t>
              </a:r>
              <a:r>
                <a:rPr lang="en-US" sz="3200" spc="31" dirty="0" smtClean="0">
                  <a:solidFill>
                    <a:srgbClr val="F3F3F3"/>
                  </a:solidFill>
                  <a:latin typeface="Aileron Regular"/>
                </a:rPr>
                <a:t>wearable that will</a:t>
              </a:r>
            </a:p>
            <a:p>
              <a:pPr marL="0" lvl="1">
                <a:lnSpc>
                  <a:spcPts val="2856"/>
                </a:lnSpc>
                <a:spcBef>
                  <a:spcPct val="0"/>
                </a:spcBef>
              </a:pPr>
              <a:endParaRPr lang="en-US" sz="3200" spc="31" dirty="0">
                <a:solidFill>
                  <a:srgbClr val="F3F3F3"/>
                </a:solidFill>
                <a:latin typeface="Aileron Regular"/>
              </a:endParaRPr>
            </a:p>
            <a:p>
              <a:pPr marL="0" lvl="1">
                <a:lnSpc>
                  <a:spcPts val="2856"/>
                </a:lnSpc>
                <a:spcBef>
                  <a:spcPct val="0"/>
                </a:spcBef>
              </a:pPr>
              <a:r>
                <a:rPr lang="en-US" sz="3200" spc="31" dirty="0" smtClean="0">
                  <a:solidFill>
                    <a:srgbClr val="F3F3F3"/>
                  </a:solidFill>
                  <a:latin typeface="Aileron Regular"/>
                </a:rPr>
                <a:t>monitor </a:t>
              </a:r>
              <a:r>
                <a:rPr lang="en-US" sz="3200" spc="31" dirty="0">
                  <a:solidFill>
                    <a:srgbClr val="F3F3F3"/>
                  </a:solidFill>
                  <a:latin typeface="Aileron Regular"/>
                </a:rPr>
                <a:t>the health of the underground drainage workers </a:t>
              </a:r>
              <a:r>
                <a:rPr lang="en-US" sz="3200" spc="31" dirty="0" smtClean="0">
                  <a:solidFill>
                    <a:srgbClr val="F3F3F3"/>
                  </a:solidFill>
                  <a:latin typeface="Aileron Regular"/>
                </a:rPr>
                <a:t>as</a:t>
              </a:r>
            </a:p>
            <a:p>
              <a:pPr marL="0" lvl="1">
                <a:lnSpc>
                  <a:spcPts val="2856"/>
                </a:lnSpc>
                <a:spcBef>
                  <a:spcPct val="0"/>
                </a:spcBef>
              </a:pPr>
              <a:endParaRPr lang="en-US" sz="3200" spc="31" dirty="0">
                <a:solidFill>
                  <a:srgbClr val="F3F3F3"/>
                </a:solidFill>
                <a:latin typeface="Aileron Regular"/>
              </a:endParaRPr>
            </a:p>
            <a:p>
              <a:pPr marL="0" lvl="1">
                <a:lnSpc>
                  <a:spcPts val="2856"/>
                </a:lnSpc>
                <a:spcBef>
                  <a:spcPct val="0"/>
                </a:spcBef>
              </a:pPr>
              <a:r>
                <a:rPr lang="en-US" sz="3200" spc="31" dirty="0" smtClean="0">
                  <a:solidFill>
                    <a:srgbClr val="F3F3F3"/>
                  </a:solidFill>
                  <a:latin typeface="Aileron Regular"/>
                </a:rPr>
                <a:t>well </a:t>
              </a:r>
              <a:r>
                <a:rPr lang="en-US" sz="3200" spc="31" dirty="0">
                  <a:solidFill>
                    <a:srgbClr val="F3F3F3"/>
                  </a:solidFill>
                  <a:latin typeface="Aileron Regular"/>
                </a:rPr>
                <a:t>as </a:t>
              </a:r>
              <a:r>
                <a:rPr lang="en-US" sz="3200" spc="31" dirty="0" smtClean="0">
                  <a:solidFill>
                    <a:srgbClr val="F3F3F3"/>
                  </a:solidFill>
                  <a:latin typeface="Aileron Regular"/>
                </a:rPr>
                <a:t>the environment </a:t>
              </a:r>
              <a:r>
                <a:rPr lang="en-US" sz="3200" spc="31" dirty="0">
                  <a:solidFill>
                    <a:srgbClr val="F3F3F3"/>
                  </a:solidFill>
                  <a:latin typeface="Aileron Regular"/>
                </a:rPr>
                <a:t>in which they </a:t>
              </a:r>
              <a:r>
                <a:rPr lang="en-US" sz="3200" spc="31" dirty="0" smtClean="0">
                  <a:solidFill>
                    <a:srgbClr val="F3F3F3"/>
                  </a:solidFill>
                  <a:latin typeface="Aileron Regular"/>
                </a:rPr>
                <a:t>work.</a:t>
              </a:r>
            </a:p>
            <a:p>
              <a:pPr marL="0" lvl="1">
                <a:lnSpc>
                  <a:spcPts val="2856"/>
                </a:lnSpc>
                <a:spcBef>
                  <a:spcPct val="0"/>
                </a:spcBef>
              </a:pPr>
              <a:endParaRPr lang="en-US" sz="3200" spc="31" dirty="0" smtClean="0">
                <a:solidFill>
                  <a:srgbClr val="F3F3F3"/>
                </a:solidFill>
                <a:latin typeface="Aileron Regular"/>
              </a:endParaRPr>
            </a:p>
            <a:p>
              <a:pPr marL="0" lvl="1">
                <a:lnSpc>
                  <a:spcPts val="2856"/>
                </a:lnSpc>
                <a:spcBef>
                  <a:spcPct val="0"/>
                </a:spcBef>
              </a:pPr>
              <a:r>
                <a:rPr lang="en-US" sz="3200" dirty="0" smtClean="0">
                  <a:solidFill>
                    <a:srgbClr val="F3F3F3"/>
                  </a:solidFill>
                  <a:latin typeface="Aileron Regular" panose="020B0604020202020204" charset="0"/>
                  <a:cs typeface="Aileron Regular" panose="020B0604020202020204" charset="0"/>
                </a:rPr>
                <a:t>This </a:t>
              </a:r>
              <a:r>
                <a:rPr lang="en-US" sz="3200" dirty="0">
                  <a:solidFill>
                    <a:srgbClr val="F3F3F3"/>
                  </a:solidFill>
                  <a:latin typeface="Aileron Regular" panose="020B0604020202020204" charset="0"/>
                  <a:cs typeface="Aileron Regular" panose="020B0604020202020204" charset="0"/>
                </a:rPr>
                <a:t>process of designing a solution covers</a:t>
              </a:r>
              <a:r>
                <a:rPr lang="en-US" sz="3200" dirty="0" smtClean="0">
                  <a:solidFill>
                    <a:srgbClr val="F3F3F3"/>
                  </a:solidFill>
                  <a:latin typeface="Aileron Regular" panose="020B0604020202020204" charset="0"/>
                  <a:cs typeface="Aileron Regular" panose="020B0604020202020204" charset="0"/>
                </a:rPr>
                <a:t>:</a:t>
              </a:r>
            </a:p>
            <a:p>
              <a:pPr marL="628254" lvl="1" indent="-314127">
                <a:lnSpc>
                  <a:spcPts val="5327"/>
                </a:lnSpc>
                <a:buFont typeface="Arial"/>
                <a:buChar char="•"/>
              </a:pPr>
              <a:r>
                <a:rPr lang="en-US" sz="3200" dirty="0" smtClean="0">
                  <a:solidFill>
                    <a:srgbClr val="F3F3F3"/>
                  </a:solidFill>
                  <a:latin typeface="Aileron Regular" panose="020B0604020202020204" charset="0"/>
                  <a:cs typeface="Aileron Regular" panose="020B0604020202020204" charset="0"/>
                </a:rPr>
                <a:t>Detailed </a:t>
              </a:r>
              <a:r>
                <a:rPr lang="en-US" sz="3200" dirty="0">
                  <a:solidFill>
                    <a:srgbClr val="F3F3F3"/>
                  </a:solidFill>
                  <a:latin typeface="Aileron Regular" panose="020B0604020202020204" charset="0"/>
                  <a:cs typeface="Aileron Regular" panose="020B0604020202020204" charset="0"/>
                </a:rPr>
                <a:t>design</a:t>
              </a:r>
            </a:p>
            <a:p>
              <a:pPr marL="628254" lvl="1" indent="-314127">
                <a:lnSpc>
                  <a:spcPts val="5327"/>
                </a:lnSpc>
                <a:buFont typeface="Arial"/>
                <a:buChar char="•"/>
              </a:pPr>
              <a:r>
                <a:rPr lang="en-US" sz="3200" dirty="0">
                  <a:solidFill>
                    <a:srgbClr val="F3F3F3"/>
                  </a:solidFill>
                  <a:latin typeface="Aileron Regular" panose="020B0604020202020204" charset="0"/>
                  <a:cs typeface="Aileron Regular" panose="020B0604020202020204" charset="0"/>
                </a:rPr>
                <a:t>Chosen hardware and software</a:t>
              </a:r>
            </a:p>
            <a:p>
              <a:pPr marL="0" lvl="1">
                <a:lnSpc>
                  <a:spcPts val="2856"/>
                </a:lnSpc>
                <a:spcBef>
                  <a:spcPct val="0"/>
                </a:spcBef>
              </a:pPr>
              <a:endParaRPr lang="en-US" sz="2400" spc="31" dirty="0">
                <a:solidFill>
                  <a:srgbClr val="F3F3F3"/>
                </a:solidFill>
                <a:latin typeface="Aileron Regular" panose="020B0604020202020204" charset="0"/>
                <a:cs typeface="Aileron Regular" panose="020B060402020202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199663">
            <a:off x="4111359" y="-3364814"/>
            <a:ext cx="9366851" cy="895705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14635296" y="2779072"/>
            <a:ext cx="2207918" cy="20920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394911">
            <a:off x="16125490" y="7311630"/>
            <a:ext cx="5163362" cy="4892285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637235" y="3924300"/>
            <a:ext cx="10237362" cy="4689779"/>
            <a:chOff x="0" y="-66675"/>
            <a:chExt cx="13649816" cy="6253037"/>
          </a:xfrm>
        </p:grpSpPr>
        <p:sp>
          <p:nvSpPr>
            <p:cNvPr id="6" name="TextBox 6"/>
            <p:cNvSpPr txBox="1"/>
            <p:nvPr/>
          </p:nvSpPr>
          <p:spPr>
            <a:xfrm>
              <a:off x="0" y="1364530"/>
              <a:ext cx="13649816" cy="4821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3600" dirty="0" smtClean="0">
                  <a:solidFill>
                    <a:srgbClr val="000000"/>
                  </a:solidFill>
                  <a:latin typeface="HK Grotesk Bold"/>
                </a:rPr>
                <a:t>The detailed design will involve smart headgear and smart watch that will monitor the health of the worker as well as the working environment.</a:t>
              </a:r>
              <a:endParaRPr lang="en-US" sz="3600" dirty="0">
                <a:solidFill>
                  <a:srgbClr val="000000"/>
                </a:solidFill>
                <a:latin typeface="HK Grotesk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9705043" cy="8593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43"/>
                </a:lnSpc>
                <a:spcBef>
                  <a:spcPct val="0"/>
                </a:spcBef>
              </a:pPr>
              <a:r>
                <a:rPr lang="en-US" sz="3959" dirty="0" smtClean="0">
                  <a:solidFill>
                    <a:srgbClr val="731F7D"/>
                  </a:solidFill>
                  <a:latin typeface="Halant Medium Italics"/>
                </a:rPr>
                <a:t>Detailed Design </a:t>
              </a:r>
              <a:endParaRPr lang="en-US" sz="3959" u="none" dirty="0">
                <a:solidFill>
                  <a:srgbClr val="731F7D"/>
                </a:solidFill>
                <a:latin typeface="Halant Medium Italics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57600" y="1964763"/>
            <a:ext cx="13182600" cy="10701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 dirty="0" smtClean="0">
                <a:solidFill>
                  <a:srgbClr val="000000"/>
                </a:solidFill>
                <a:latin typeface="HK Grotesk Bold"/>
              </a:rPr>
              <a:t>Features</a:t>
            </a:r>
            <a:endParaRPr lang="en-US" sz="7072" dirty="0">
              <a:solidFill>
                <a:srgbClr val="000000"/>
              </a:solidFill>
              <a:latin typeface="HK Grotesk Bold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094169">
            <a:off x="-2768217" y="5870308"/>
            <a:ext cx="6176663" cy="590643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6098997" y="3988372"/>
            <a:ext cx="3863482" cy="4874498"/>
            <a:chOff x="-101600" y="-47625"/>
            <a:chExt cx="5151309" cy="6499329"/>
          </a:xfrm>
        </p:grpSpPr>
        <p:sp>
          <p:nvSpPr>
            <p:cNvPr id="5" name="TextBox 5"/>
            <p:cNvSpPr txBox="1"/>
            <p:nvPr/>
          </p:nvSpPr>
          <p:spPr>
            <a:xfrm>
              <a:off x="-101600" y="-47625"/>
              <a:ext cx="5049709" cy="8852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82"/>
                </a:lnSpc>
              </a:pPr>
              <a:r>
                <a:rPr lang="en-US" sz="4294" dirty="0" smtClean="0">
                  <a:solidFill>
                    <a:srgbClr val="731F7D"/>
                  </a:solidFill>
                  <a:latin typeface="Halant Medium Italics"/>
                </a:rPr>
                <a:t>Head Gear</a:t>
              </a:r>
              <a:endParaRPr lang="en-US" sz="4294" dirty="0">
                <a:solidFill>
                  <a:srgbClr val="731F7D"/>
                </a:solidFill>
                <a:latin typeface="Halant Medium Italic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211228"/>
              <a:ext cx="5049709" cy="42404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indent="-342900">
                <a:lnSpc>
                  <a:spcPts val="3098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213" spc="-22" dirty="0" smtClean="0">
                  <a:solidFill>
                    <a:srgbClr val="000000"/>
                  </a:solidFill>
                  <a:latin typeface="Assistant Regular"/>
                </a:rPr>
                <a:t>Harmful gas detection</a:t>
              </a:r>
            </a:p>
            <a:p>
              <a:pPr marL="342900" indent="-342900">
                <a:lnSpc>
                  <a:spcPts val="3098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213" spc="-22" dirty="0" smtClean="0">
                  <a:solidFill>
                    <a:srgbClr val="000000"/>
                  </a:solidFill>
                  <a:latin typeface="Assistant Regular"/>
                </a:rPr>
                <a:t>Obstacle detection</a:t>
              </a:r>
            </a:p>
            <a:p>
              <a:pPr marL="342900" indent="-342900">
                <a:lnSpc>
                  <a:spcPts val="3098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213" spc="-22" dirty="0" smtClean="0">
                  <a:solidFill>
                    <a:srgbClr val="000000"/>
                  </a:solidFill>
                  <a:latin typeface="Assistant Regular"/>
                </a:rPr>
                <a:t>Alerts when harmful gas levels go beyond the threshold value</a:t>
              </a:r>
            </a:p>
            <a:p>
              <a:pPr marL="342900" indent="-342900">
                <a:lnSpc>
                  <a:spcPts val="3098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213" spc="-22" dirty="0" smtClean="0">
                  <a:solidFill>
                    <a:srgbClr val="000000"/>
                  </a:solidFill>
                  <a:latin typeface="Assistant Regular"/>
                </a:rPr>
                <a:t>Temperature detection</a:t>
              </a:r>
            </a:p>
            <a:p>
              <a:pPr marL="342900" indent="-342900">
                <a:lnSpc>
                  <a:spcPts val="3098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213" spc="-22" dirty="0" smtClean="0">
                  <a:solidFill>
                    <a:srgbClr val="000000"/>
                  </a:solidFill>
                  <a:latin typeface="Assistant Regular"/>
                </a:rPr>
                <a:t>Location of the workers using GPS</a:t>
              </a:r>
              <a:endParaRPr lang="en-US" sz="2213" spc="-22" dirty="0">
                <a:solidFill>
                  <a:srgbClr val="000000"/>
                </a:solidFill>
                <a:latin typeface="Assistant Regular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115800" y="3988372"/>
            <a:ext cx="3787282" cy="4476951"/>
            <a:chOff x="0" y="-47625"/>
            <a:chExt cx="5049709" cy="5969271"/>
          </a:xfrm>
        </p:grpSpPr>
        <p:sp>
          <p:nvSpPr>
            <p:cNvPr id="8" name="TextBox 8"/>
            <p:cNvSpPr txBox="1"/>
            <p:nvPr/>
          </p:nvSpPr>
          <p:spPr>
            <a:xfrm>
              <a:off x="0" y="-47625"/>
              <a:ext cx="5049709" cy="8852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82"/>
                </a:lnSpc>
                <a:spcBef>
                  <a:spcPct val="0"/>
                </a:spcBef>
              </a:pPr>
              <a:r>
                <a:rPr lang="en-US" sz="4294" u="none" dirty="0" smtClean="0">
                  <a:solidFill>
                    <a:srgbClr val="731F7D"/>
                  </a:solidFill>
                  <a:latin typeface="Halant Medium Italics"/>
                </a:rPr>
                <a:t>Watch</a:t>
              </a:r>
              <a:endParaRPr lang="en-US" sz="4294" u="none" dirty="0">
                <a:solidFill>
                  <a:srgbClr val="731F7D"/>
                </a:solidFill>
                <a:latin typeface="Halant Medium Italics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211226"/>
              <a:ext cx="5049709" cy="3710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indent="-342900">
                <a:lnSpc>
                  <a:spcPts val="3098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213" spc="-22" dirty="0" smtClean="0">
                  <a:solidFill>
                    <a:srgbClr val="000000"/>
                  </a:solidFill>
                  <a:latin typeface="Assistant Regular"/>
                </a:rPr>
                <a:t>Heart and pulse rate sensing</a:t>
              </a:r>
            </a:p>
            <a:p>
              <a:pPr marL="342900" indent="-342900">
                <a:lnSpc>
                  <a:spcPts val="3098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213" spc="-22" dirty="0" smtClean="0">
                  <a:solidFill>
                    <a:srgbClr val="000000"/>
                  </a:solidFill>
                  <a:latin typeface="Assistant Regular"/>
                </a:rPr>
                <a:t>Alerts when the pulse of the worker falls below the BPM level.</a:t>
              </a:r>
            </a:p>
            <a:p>
              <a:pPr marL="342900" indent="-342900">
                <a:lnSpc>
                  <a:spcPts val="3098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213" spc="-22" dirty="0" smtClean="0">
                  <a:solidFill>
                    <a:srgbClr val="000000"/>
                  </a:solidFill>
                  <a:latin typeface="Assistant Regular"/>
                </a:rPr>
                <a:t>Emergency button in case he gets trapped</a:t>
              </a:r>
            </a:p>
            <a:p>
              <a:pPr marL="342900" indent="-342900">
                <a:lnSpc>
                  <a:spcPts val="3098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213" spc="-22" dirty="0" smtClean="0">
                  <a:solidFill>
                    <a:srgbClr val="000000"/>
                  </a:solidFill>
                  <a:latin typeface="Assistant Regular"/>
                </a:rPr>
                <a:t>Fall detection</a:t>
              </a:r>
              <a:endParaRPr lang="en-US" sz="2213" spc="-22" dirty="0">
                <a:solidFill>
                  <a:srgbClr val="000000"/>
                </a:solidFill>
                <a:latin typeface="Assistant Regular"/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9440951">
            <a:off x="-957979" y="335262"/>
            <a:ext cx="2207918" cy="20920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494633">
            <a:off x="737717" y="7024205"/>
            <a:ext cx="2605188" cy="246841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213644" y="-550315"/>
            <a:ext cx="5225712" cy="465088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313119">
            <a:off x="3291026" y="3087831"/>
            <a:ext cx="5693252" cy="544417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7772400" y="548749"/>
            <a:ext cx="7029485" cy="2417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440"/>
              </a:lnSpc>
            </a:pPr>
            <a:r>
              <a:rPr lang="en-US" sz="8000" dirty="0" smtClean="0">
                <a:solidFill>
                  <a:srgbClr val="FFFFFF"/>
                </a:solidFill>
                <a:latin typeface="HK Grotesk Bold"/>
              </a:rPr>
              <a:t>Description</a:t>
            </a:r>
          </a:p>
          <a:p>
            <a:pPr algn="r">
              <a:lnSpc>
                <a:spcPts val="9440"/>
              </a:lnSpc>
            </a:pPr>
            <a:endParaRPr lang="en-US" sz="8000" dirty="0">
              <a:solidFill>
                <a:srgbClr val="FFFFFF"/>
              </a:solidFill>
              <a:latin typeface="HK Grotesk Bol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01200" y="2476500"/>
            <a:ext cx="6172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Our products that include a head gear and watch monitor a variety of parameters that include temperature of the surroundings, obstacles, location, level of harmful gases(CH4 and CO) and pulse of the person using various sensors. In addition, it also has a fall detection sensor and an emergency button.</a:t>
            </a:r>
            <a:endParaRPr lang="en-IN" sz="2800" dirty="0">
              <a:solidFill>
                <a:schemeClr val="bg1"/>
              </a:solidFill>
              <a:latin typeface="Aileron Regular" panose="020B0604020202020204" charset="0"/>
              <a:cs typeface="Aileron Regular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494633">
            <a:off x="737717" y="7024205"/>
            <a:ext cx="2605188" cy="246841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213644" y="-550315"/>
            <a:ext cx="5225712" cy="465088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313119">
            <a:off x="3291026" y="3087831"/>
            <a:ext cx="5693252" cy="544417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7772400" y="548749"/>
            <a:ext cx="7029485" cy="2417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440"/>
              </a:lnSpc>
            </a:pPr>
            <a:r>
              <a:rPr lang="en-US" sz="8000" dirty="0" smtClean="0">
                <a:solidFill>
                  <a:srgbClr val="FFFFFF"/>
                </a:solidFill>
                <a:latin typeface="HK Grotesk Bold"/>
              </a:rPr>
              <a:t>Description</a:t>
            </a:r>
          </a:p>
          <a:p>
            <a:pPr algn="r">
              <a:lnSpc>
                <a:spcPts val="9440"/>
              </a:lnSpc>
            </a:pPr>
            <a:endParaRPr lang="en-US" sz="8000" dirty="0">
              <a:solidFill>
                <a:srgbClr val="FFFFFF"/>
              </a:solidFill>
              <a:latin typeface="HK Grotesk Bol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01200" y="2476500"/>
            <a:ext cx="61722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These parameters are monitored real time. IBM Cloud is used for the analysis of real time data . It also creates alerts if the level of harmful gases cross a threshold value or if the pulse of the worker falls below normal BPM</a:t>
            </a:r>
            <a:r>
              <a:rPr lang="en-US" sz="2800" dirty="0" smtClean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Aileron Regular" panose="020B0604020202020204" charset="0"/>
              <a:cs typeface="Aileron Regular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An emergency button that can be used by the workers to alert others in case he gets </a:t>
            </a:r>
            <a:r>
              <a:rPr lang="en-US" sz="2800" dirty="0" smtClean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trapped.</a:t>
            </a:r>
            <a:endParaRPr lang="en-IN" sz="2800" dirty="0">
              <a:solidFill>
                <a:schemeClr val="bg1"/>
              </a:solidFill>
              <a:latin typeface="Aileron Regular" panose="020B0604020202020204" charset="0"/>
              <a:cs typeface="Aileron Regula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79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494633">
            <a:off x="737717" y="7024205"/>
            <a:ext cx="2605188" cy="246841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213644" y="-550315"/>
            <a:ext cx="5225712" cy="465088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313119">
            <a:off x="3291026" y="3087831"/>
            <a:ext cx="5693252" cy="544417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7772400" y="548749"/>
            <a:ext cx="7029485" cy="2417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440"/>
              </a:lnSpc>
            </a:pPr>
            <a:r>
              <a:rPr lang="en-US" sz="8000" dirty="0" smtClean="0">
                <a:solidFill>
                  <a:srgbClr val="FFFFFF"/>
                </a:solidFill>
                <a:latin typeface="HK Grotesk Bold"/>
              </a:rPr>
              <a:t>Description</a:t>
            </a:r>
          </a:p>
          <a:p>
            <a:pPr algn="r">
              <a:lnSpc>
                <a:spcPts val="9440"/>
              </a:lnSpc>
            </a:pPr>
            <a:endParaRPr lang="en-US" sz="8000" dirty="0">
              <a:solidFill>
                <a:srgbClr val="FFFFFF"/>
              </a:solidFill>
              <a:latin typeface="HK Grotesk Bol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01200" y="2476500"/>
            <a:ext cx="6172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In addition a web application links the dashboard and employee </a:t>
            </a:r>
            <a:r>
              <a:rPr lang="en-US" sz="2800" dirty="0" smtClean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database . All </a:t>
            </a:r>
            <a:r>
              <a:rPr lang="en-US" sz="2800" dirty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the parameters can be monitored from </a:t>
            </a:r>
            <a:r>
              <a:rPr lang="en-US" sz="2800" dirty="0" smtClean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dashboard. The </a:t>
            </a:r>
            <a:r>
              <a:rPr lang="en-US" sz="2800" dirty="0">
                <a:solidFill>
                  <a:schemeClr val="bg1"/>
                </a:solidFill>
                <a:latin typeface="Aileron Regular" panose="020B0604020202020204" charset="0"/>
                <a:cs typeface="Aileron Regular" panose="020B0604020202020204" charset="0"/>
              </a:rPr>
              <a:t>website acts a easy link for access by the admin and worker.</a:t>
            </a:r>
            <a:endParaRPr lang="en-IN" sz="2800" dirty="0">
              <a:solidFill>
                <a:schemeClr val="bg1"/>
              </a:solidFill>
              <a:latin typeface="Aileron Regular" panose="020B0604020202020204" charset="0"/>
              <a:cs typeface="Aileron Regula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39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029200" y="1355511"/>
            <a:ext cx="7995755" cy="757597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33790">
            <a:off x="-3142758" y="5113384"/>
            <a:ext cx="7336933" cy="652987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81000" y="299200"/>
            <a:ext cx="10565414" cy="10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6000" dirty="0" smtClean="0">
                <a:solidFill>
                  <a:srgbClr val="FFFFFF"/>
                </a:solidFill>
                <a:latin typeface="HK Grotesk Bold"/>
              </a:rPr>
              <a:t>Circuit Diagram-Head Gear</a:t>
            </a:r>
            <a:endParaRPr lang="en-US" sz="6000" dirty="0">
              <a:solidFill>
                <a:srgbClr val="FFFFFF"/>
              </a:solidFill>
              <a:latin typeface="HK Grotesk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2955621" y="-916530"/>
            <a:ext cx="4068454" cy="389045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7494525" y="9179016"/>
            <a:ext cx="4068454" cy="38904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577" y="1638300"/>
            <a:ext cx="14859000" cy="7848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029200" y="1355511"/>
            <a:ext cx="7995755" cy="757597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33790">
            <a:off x="-3142758" y="5113384"/>
            <a:ext cx="7336933" cy="652987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81000" y="299200"/>
            <a:ext cx="10565414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6000" dirty="0" smtClean="0">
                <a:solidFill>
                  <a:srgbClr val="FFFFFF"/>
                </a:solidFill>
                <a:latin typeface="HK Grotesk Bold"/>
              </a:rPr>
              <a:t>Circuit Diagram-Watch</a:t>
            </a:r>
            <a:endParaRPr lang="en-US" sz="6000" dirty="0">
              <a:solidFill>
                <a:srgbClr val="FFFFFF"/>
              </a:solidFill>
              <a:latin typeface="HK Grotesk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2955621" y="-916530"/>
            <a:ext cx="4068454" cy="389045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7494525" y="9179016"/>
            <a:ext cx="4068454" cy="38904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099" y="1816724"/>
            <a:ext cx="15316200" cy="784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40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525</Words>
  <Application>Microsoft Office PowerPoint</Application>
  <PresentationFormat>Custom</PresentationFormat>
  <Paragraphs>84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Halant Medium Italics</vt:lpstr>
      <vt:lpstr>HK Grotesk Bold</vt:lpstr>
      <vt:lpstr>Calibri</vt:lpstr>
      <vt:lpstr>Aileron Heavy Bold</vt:lpstr>
      <vt:lpstr>Aileron Regular</vt:lpstr>
      <vt:lpstr>Assistant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Detailed Design And Architecture</vt:lpstr>
      <vt:lpstr>What the user sees?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user</cp:lastModifiedBy>
  <cp:revision>18</cp:revision>
  <dcterms:created xsi:type="dcterms:W3CDTF">2006-08-16T00:00:00Z</dcterms:created>
  <dcterms:modified xsi:type="dcterms:W3CDTF">2020-07-18T20:08:46Z</dcterms:modified>
  <dc:identifier>DAD-rex3iSo</dc:identifier>
</cp:coreProperties>
</file>

<file path=docProps/thumbnail.jpeg>
</file>